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Barlow"/>
      <p:regular r:id="rId17"/>
    </p:embeddedFont>
    <p:embeddedFont>
      <p:font typeface="Barlow"/>
      <p:regular r:id="rId18"/>
    </p:embeddedFont>
    <p:embeddedFont>
      <p:font typeface="Barlow"/>
      <p:regular r:id="rId19"/>
    </p:embeddedFont>
    <p:embeddedFont>
      <p:font typeface="Barlow"/>
      <p:regular r:id="rId20"/>
    </p:embeddedFont>
    <p:embeddedFont>
      <p:font typeface="Barlow"/>
      <p:regular r:id="rId21"/>
    </p:embeddedFont>
    <p:embeddedFont>
      <p:font typeface="Barlow"/>
      <p:regular r:id="rId22"/>
    </p:embeddedFont>
    <p:embeddedFont>
      <p:font typeface="Barlow"/>
      <p:regular r:id="rId23"/>
    </p:embeddedFont>
    <p:embeddedFont>
      <p:font typeface="Barlow"/>
      <p:regular r:id="rId24"/>
    </p:embeddedFont>
    <p:embeddedFont>
      <p:font typeface="Barlow"/>
      <p:regular r:id="rId25"/>
    </p:embeddedFont>
    <p:embeddedFont>
      <p:font typeface="Barlow"/>
      <p:regular r:id="rId26"/>
    </p:embeddedFont>
    <p:embeddedFont>
      <p:font typeface="Barlow"/>
      <p:regular r:id="rId27"/>
    </p:embeddedFont>
    <p:embeddedFont>
      <p:font typeface="Barlow"/>
      <p:regular r:id="rId28"/>
    </p:embeddedFont>
    <p:embeddedFont>
      <p:font typeface="Barlow"/>
      <p:regular r:id="rId29"/>
    </p:embeddedFont>
    <p:embeddedFont>
      <p:font typeface="Barlow"/>
      <p:regular r:id="rId30"/>
    </p:embeddedFont>
    <p:embeddedFont>
      <p:font typeface="Barlow"/>
      <p:regular r:id="rId31"/>
    </p:embeddedFont>
    <p:embeddedFont>
      <p:font typeface="Barlow"/>
      <p:regular r:id="rId32"/>
    </p:embeddedFont>
    <p:embeddedFont>
      <p:font typeface="Barlow"/>
      <p:regular r:id="rId33"/>
    </p:embeddedFont>
    <p:embeddedFont>
      <p:font typeface="Barlow"/>
      <p:regular r:id="rId34"/>
    </p:embeddedFont>
    <p:embeddedFont>
      <p:font typeface="Montserrat"/>
      <p:regular r:id="rId35"/>
    </p:embeddedFont>
    <p:embeddedFont>
      <p:font typeface="Montserrat"/>
      <p:regular r:id="rId36"/>
    </p:embeddedFont>
    <p:embeddedFont>
      <p:font typeface="Montserrat"/>
      <p:regular r:id="rId37"/>
    </p:embeddedFont>
    <p:embeddedFont>
      <p:font typeface="Montserrat"/>
      <p:regular r:id="rId38"/>
    </p:embeddedFont>
    <p:embeddedFont>
      <p:font typeface="Montserrat"/>
      <p:regular r:id="rId39"/>
    </p:embeddedFont>
    <p:embeddedFont>
      <p:font typeface="Montserrat"/>
      <p:regular r:id="rId4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Relationship Id="rId25" Type="http://schemas.openxmlformats.org/officeDocument/2006/relationships/font" Target="fonts/font9.fntdata"/><Relationship Id="rId26" Type="http://schemas.openxmlformats.org/officeDocument/2006/relationships/font" Target="fonts/font10.fntdata"/><Relationship Id="rId27" Type="http://schemas.openxmlformats.org/officeDocument/2006/relationships/font" Target="fonts/font11.fntdata"/><Relationship Id="rId28" Type="http://schemas.openxmlformats.org/officeDocument/2006/relationships/font" Target="fonts/font12.fntdata"/><Relationship Id="rId29" Type="http://schemas.openxmlformats.org/officeDocument/2006/relationships/font" Target="fonts/font13.fntdata"/><Relationship Id="rId30" Type="http://schemas.openxmlformats.org/officeDocument/2006/relationships/font" Target="fonts/font14.fntdata"/><Relationship Id="rId31" Type="http://schemas.openxmlformats.org/officeDocument/2006/relationships/font" Target="fonts/font15.fntdata"/><Relationship Id="rId32" Type="http://schemas.openxmlformats.org/officeDocument/2006/relationships/font" Target="fonts/font16.fntdata"/><Relationship Id="rId33" Type="http://schemas.openxmlformats.org/officeDocument/2006/relationships/font" Target="fonts/font17.fntdata"/><Relationship Id="rId34" Type="http://schemas.openxmlformats.org/officeDocument/2006/relationships/font" Target="fonts/font18.fntdata"/><Relationship Id="rId35" Type="http://schemas.openxmlformats.org/officeDocument/2006/relationships/font" Target="fonts/font19.fntdata"/><Relationship Id="rId36" Type="http://schemas.openxmlformats.org/officeDocument/2006/relationships/font" Target="fonts/font20.fntdata"/><Relationship Id="rId37" Type="http://schemas.openxmlformats.org/officeDocument/2006/relationships/font" Target="fonts/font21.fntdata"/><Relationship Id="rId38" Type="http://schemas.openxmlformats.org/officeDocument/2006/relationships/font" Target="fonts/font22.fntdata"/><Relationship Id="rId39" Type="http://schemas.openxmlformats.org/officeDocument/2006/relationships/font" Target="fonts/font23.fntdata"/><Relationship Id="rId40" Type="http://schemas.openxmlformats.org/officeDocument/2006/relationships/font" Target="fonts/font24.fntdata"/></Relationships>
</file>

<file path=ppt/media/>
</file>

<file path=ppt/media/image-1-1.png>
</file>

<file path=ppt/media/image-1-2.png>
</file>

<file path=ppt/media/image-10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3-1.png>
</file>

<file path=ppt/media/image-4-1.png>
</file>

<file path=ppt/media/image-5-1.png>
</file>

<file path=ppt/media/image-7-1.png>
</file>

<file path=ppt/media/image-7-2.png>
</file>

<file path=ppt/media/image-7-3.png>
</file>

<file path=ppt/media/image-8-1.png>
</file>

<file path=ppt/media/image-8-2.png>
</file>

<file path=ppt/media/image-8-3.png>
</file>

<file path=ppt/media/image-8-4.png>
</file>

<file path=ppt/media/image-8-5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6" Type="http://schemas.openxmlformats.org/officeDocument/2006/relationships/slideLayout" Target="../slideLayouts/slideLayout9.xml"/><Relationship Id="rId7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301353"/>
            <a:ext cx="7415927" cy="33618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8800"/>
              </a:lnSpc>
              <a:buNone/>
            </a:pPr>
            <a:r>
              <a:rPr lang="en-US" sz="7050" b="1" dirty="0">
                <a:solidFill>
                  <a:srgbClr val="7068F4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Sentiment Analysis of Tweets</a:t>
            </a:r>
            <a:endParaRPr lang="en-US" sz="7050" dirty="0"/>
          </a:p>
        </p:txBody>
      </p:sp>
      <p:sp>
        <p:nvSpPr>
          <p:cNvPr id="4" name="Text 1"/>
          <p:cNvSpPr/>
          <p:nvPr/>
        </p:nvSpPr>
        <p:spPr>
          <a:xfrm>
            <a:off x="6350437" y="5033486"/>
            <a:ext cx="74159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This presentation outlines the process of sentiment analysis on a dataset of 27,481 tweets, each containing text, selected text, and a sentiment label.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6350437" y="6514743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8057" y="6522363"/>
            <a:ext cx="379690" cy="37969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868716" y="6496288"/>
            <a:ext cx="3497223" cy="431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by Radhika Ambulkar</a:t>
            </a:r>
            <a:endParaRPr lang="en-US"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535912"/>
            <a:ext cx="6497003" cy="812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350"/>
              </a:lnSpc>
              <a:buNone/>
            </a:pPr>
            <a:r>
              <a:rPr lang="en-US" sz="5100" b="1" dirty="0">
                <a:solidFill>
                  <a:srgbClr val="7068F4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Conclusion</a:t>
            </a:r>
            <a:endParaRPr lang="en-US" sz="5100" dirty="0"/>
          </a:p>
        </p:txBody>
      </p:sp>
      <p:sp>
        <p:nvSpPr>
          <p:cNvPr id="4" name="Text 1"/>
          <p:cNvSpPr/>
          <p:nvPr/>
        </p:nvSpPr>
        <p:spPr>
          <a:xfrm>
            <a:off x="864037" y="3718322"/>
            <a:ext cx="7415927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sentiment analysis process involves a series of steps, from data cleaning and preprocessing to model building, training, evaluation, and optimization. The goal is to develop a model that accurately predicts the sentiment of tweets, providing valuable insights into public opinion and trends.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079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2836" y="615077"/>
            <a:ext cx="5886569" cy="7358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750"/>
              </a:lnSpc>
              <a:buNone/>
            </a:pPr>
            <a:r>
              <a:rPr lang="en-US" sz="4600" b="1" dirty="0">
                <a:solidFill>
                  <a:srgbClr val="7068F4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Data Cleaning</a:t>
            </a:r>
            <a:endParaRPr lang="en-US" sz="4600" dirty="0"/>
          </a:p>
        </p:txBody>
      </p:sp>
      <p:sp>
        <p:nvSpPr>
          <p:cNvPr id="4" name="Shape 1"/>
          <p:cNvSpPr/>
          <p:nvPr/>
        </p:nvSpPr>
        <p:spPr>
          <a:xfrm>
            <a:off x="782836" y="1937980"/>
            <a:ext cx="503277" cy="503277"/>
          </a:xfrm>
          <a:prstGeom prst="roundRect">
            <a:avLst>
              <a:gd name="adj" fmla="val 40002"/>
            </a:avLst>
          </a:prstGeom>
          <a:solidFill>
            <a:srgbClr val="EEEFF5"/>
          </a:solidFill>
          <a:ln/>
          <a:effectLst>
            <a:outerShdw sx="100000" sy="100000" kx="0" ky="0" algn="bl" rotWithShape="0" blurRad="55880" dist="27940" dir="13500000">
              <a:srgbClr val="ffffff">
                <a:alpha val="7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971907" y="2012990"/>
            <a:ext cx="125016" cy="353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750" b="1" dirty="0">
                <a:solidFill>
                  <a:srgbClr val="27252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1</a:t>
            </a:r>
            <a:endParaRPr lang="en-US" sz="2750" dirty="0"/>
          </a:p>
        </p:txBody>
      </p:sp>
      <p:sp>
        <p:nvSpPr>
          <p:cNvPr id="6" name="Text 3"/>
          <p:cNvSpPr/>
          <p:nvPr/>
        </p:nvSpPr>
        <p:spPr>
          <a:xfrm>
            <a:off x="1509712" y="1937980"/>
            <a:ext cx="2943225" cy="367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Missing Values</a:t>
            </a:r>
            <a:endParaRPr lang="en-US" sz="2300" dirty="0"/>
          </a:p>
        </p:txBody>
      </p:sp>
      <p:sp>
        <p:nvSpPr>
          <p:cNvPr id="7" name="Text 4"/>
          <p:cNvSpPr/>
          <p:nvPr/>
        </p:nvSpPr>
        <p:spPr>
          <a:xfrm>
            <a:off x="1509712" y="2440067"/>
            <a:ext cx="6851452" cy="10737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dataset contains missing values in the text and selected_text columns. These values are removed to ensure data integrity.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82836" y="3988951"/>
            <a:ext cx="503277" cy="503277"/>
          </a:xfrm>
          <a:prstGeom prst="roundRect">
            <a:avLst>
              <a:gd name="adj" fmla="val 40002"/>
            </a:avLst>
          </a:prstGeom>
          <a:solidFill>
            <a:srgbClr val="EEEFF5"/>
          </a:solidFill>
          <a:ln/>
          <a:effectLst>
            <a:outerShdw sx="100000" sy="100000" kx="0" ky="0" algn="bl" rotWithShape="0" blurRad="55880" dist="27940" dir="13500000">
              <a:srgbClr val="ffffff">
                <a:alpha val="70000"/>
              </a:srgbClr>
            </a:outerShdw>
          </a:effectLst>
        </p:spPr>
      </p:sp>
      <p:sp>
        <p:nvSpPr>
          <p:cNvPr id="9" name="Text 6"/>
          <p:cNvSpPr/>
          <p:nvPr/>
        </p:nvSpPr>
        <p:spPr>
          <a:xfrm>
            <a:off x="935593" y="4063960"/>
            <a:ext cx="197763" cy="353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750" b="1" dirty="0">
                <a:solidFill>
                  <a:srgbClr val="27252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2</a:t>
            </a:r>
            <a:endParaRPr lang="en-US" sz="2750" dirty="0"/>
          </a:p>
        </p:txBody>
      </p:sp>
      <p:sp>
        <p:nvSpPr>
          <p:cNvPr id="10" name="Text 7"/>
          <p:cNvSpPr/>
          <p:nvPr/>
        </p:nvSpPr>
        <p:spPr>
          <a:xfrm>
            <a:off x="1509712" y="3988951"/>
            <a:ext cx="2943225" cy="367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Unwanted Characters</a:t>
            </a:r>
            <a:endParaRPr lang="en-US" sz="2300" dirty="0"/>
          </a:p>
        </p:txBody>
      </p:sp>
      <p:sp>
        <p:nvSpPr>
          <p:cNvPr id="11" name="Text 8"/>
          <p:cNvSpPr/>
          <p:nvPr/>
        </p:nvSpPr>
        <p:spPr>
          <a:xfrm>
            <a:off x="1509712" y="4491038"/>
            <a:ext cx="6851452" cy="10737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Unwanted characters, such as URLs, mentions, hashtags, and punctuation, are removed from the text to improve the accuracy of sentiment analysis.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82836" y="6039922"/>
            <a:ext cx="503277" cy="503277"/>
          </a:xfrm>
          <a:prstGeom prst="roundRect">
            <a:avLst>
              <a:gd name="adj" fmla="val 40002"/>
            </a:avLst>
          </a:prstGeom>
          <a:solidFill>
            <a:srgbClr val="EEEFF5"/>
          </a:solidFill>
          <a:ln/>
          <a:effectLst>
            <a:outerShdw sx="100000" sy="100000" kx="0" ky="0" algn="bl" rotWithShape="0" blurRad="55880" dist="27940" dir="13500000">
              <a:srgbClr val="ffffff">
                <a:alpha val="70000"/>
              </a:srgbClr>
            </a:outerShdw>
          </a:effectLst>
        </p:spPr>
      </p:sp>
      <p:sp>
        <p:nvSpPr>
          <p:cNvPr id="13" name="Text 10"/>
          <p:cNvSpPr/>
          <p:nvPr/>
        </p:nvSpPr>
        <p:spPr>
          <a:xfrm>
            <a:off x="939046" y="6114931"/>
            <a:ext cx="190738" cy="353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750" b="1" dirty="0">
                <a:solidFill>
                  <a:srgbClr val="27252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3</a:t>
            </a:r>
            <a:endParaRPr lang="en-US" sz="2750" dirty="0"/>
          </a:p>
        </p:txBody>
      </p:sp>
      <p:sp>
        <p:nvSpPr>
          <p:cNvPr id="14" name="Text 11"/>
          <p:cNvSpPr/>
          <p:nvPr/>
        </p:nvSpPr>
        <p:spPr>
          <a:xfrm>
            <a:off x="1509712" y="6039922"/>
            <a:ext cx="2943225" cy="367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Stop Words</a:t>
            </a:r>
            <a:endParaRPr lang="en-US" sz="2300" dirty="0"/>
          </a:p>
        </p:txBody>
      </p:sp>
      <p:sp>
        <p:nvSpPr>
          <p:cNvPr id="15" name="Text 12"/>
          <p:cNvSpPr/>
          <p:nvPr/>
        </p:nvSpPr>
        <p:spPr>
          <a:xfrm>
            <a:off x="1509712" y="6542008"/>
            <a:ext cx="6851452" cy="10737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Stop words, which are common words that do not contribute to sentiment, are removed from the text to focus on meaningful words.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091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8162" y="598527"/>
            <a:ext cx="5727978" cy="7159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500" b="1" dirty="0">
                <a:solidFill>
                  <a:srgbClr val="7068F4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Text Preprocessing</a:t>
            </a:r>
            <a:endParaRPr lang="en-US" sz="4500" dirty="0"/>
          </a:p>
        </p:txBody>
      </p:sp>
      <p:sp>
        <p:nvSpPr>
          <p:cNvPr id="4" name="Shape 1"/>
          <p:cNvSpPr/>
          <p:nvPr/>
        </p:nvSpPr>
        <p:spPr>
          <a:xfrm>
            <a:off x="6559391" y="1640919"/>
            <a:ext cx="30480" cy="5991463"/>
          </a:xfrm>
          <a:prstGeom prst="roundRect">
            <a:avLst>
              <a:gd name="adj" fmla="val 642720"/>
            </a:avLst>
          </a:prstGeom>
          <a:solidFill>
            <a:srgbClr val="C1C3D0"/>
          </a:solidFill>
          <a:ln/>
        </p:spPr>
      </p:sp>
      <p:sp>
        <p:nvSpPr>
          <p:cNvPr id="5" name="Shape 2"/>
          <p:cNvSpPr/>
          <p:nvPr/>
        </p:nvSpPr>
        <p:spPr>
          <a:xfrm>
            <a:off x="6789003" y="2115264"/>
            <a:ext cx="761762" cy="30480"/>
          </a:xfrm>
          <a:prstGeom prst="roundRect">
            <a:avLst>
              <a:gd name="adj" fmla="val 642720"/>
            </a:avLst>
          </a:prstGeom>
          <a:solidFill>
            <a:srgbClr val="C1C3D0"/>
          </a:solidFill>
          <a:ln/>
        </p:spPr>
      </p:sp>
      <p:sp>
        <p:nvSpPr>
          <p:cNvPr id="6" name="Shape 3"/>
          <p:cNvSpPr/>
          <p:nvPr/>
        </p:nvSpPr>
        <p:spPr>
          <a:xfrm>
            <a:off x="6329779" y="1885712"/>
            <a:ext cx="489704" cy="489704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ln/>
          <a:effectLst>
            <a:outerShdw sx="100000" sy="100000" kx="0" ky="0" algn="bl" rotWithShape="0" blurRad="53340" dist="26670" dir="13500000">
              <a:srgbClr val="ffffff">
                <a:alpha val="70000"/>
              </a:srgbClr>
            </a:outerShdw>
          </a:effectLst>
        </p:spPr>
      </p:sp>
      <p:sp>
        <p:nvSpPr>
          <p:cNvPr id="7" name="Text 4"/>
          <p:cNvSpPr/>
          <p:nvPr/>
        </p:nvSpPr>
        <p:spPr>
          <a:xfrm>
            <a:off x="6513731" y="1958697"/>
            <a:ext cx="121682" cy="343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700" b="1" dirty="0">
                <a:solidFill>
                  <a:srgbClr val="27252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1</a:t>
            </a:r>
            <a:endParaRPr lang="en-US" sz="2700" dirty="0"/>
          </a:p>
        </p:txBody>
      </p:sp>
      <p:sp>
        <p:nvSpPr>
          <p:cNvPr id="8" name="Text 5"/>
          <p:cNvSpPr/>
          <p:nvPr/>
        </p:nvSpPr>
        <p:spPr>
          <a:xfrm>
            <a:off x="7771686" y="1858566"/>
            <a:ext cx="2863929" cy="3579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27252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Tokenization</a:t>
            </a:r>
            <a:endParaRPr lang="en-US" sz="2250" dirty="0"/>
          </a:p>
        </p:txBody>
      </p:sp>
      <p:sp>
        <p:nvSpPr>
          <p:cNvPr id="9" name="Text 6"/>
          <p:cNvSpPr/>
          <p:nvPr/>
        </p:nvSpPr>
        <p:spPr>
          <a:xfrm>
            <a:off x="7771686" y="2346960"/>
            <a:ext cx="6096953" cy="1044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text is broken down into individual words or tokens, allowing for analysis of each word's contribution to sentiment.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789003" y="4301014"/>
            <a:ext cx="761762" cy="30480"/>
          </a:xfrm>
          <a:prstGeom prst="roundRect">
            <a:avLst>
              <a:gd name="adj" fmla="val 642720"/>
            </a:avLst>
          </a:prstGeom>
          <a:solidFill>
            <a:srgbClr val="C1C3D0"/>
          </a:solidFill>
          <a:ln/>
        </p:spPr>
      </p:sp>
      <p:sp>
        <p:nvSpPr>
          <p:cNvPr id="11" name="Shape 8"/>
          <p:cNvSpPr/>
          <p:nvPr/>
        </p:nvSpPr>
        <p:spPr>
          <a:xfrm>
            <a:off x="6329779" y="4071461"/>
            <a:ext cx="489704" cy="489704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ln/>
          <a:effectLst>
            <a:outerShdw sx="100000" sy="100000" kx="0" ky="0" algn="bl" rotWithShape="0" blurRad="53340" dist="26670" dir="13500000">
              <a:srgbClr val="ffffff">
                <a:alpha val="70000"/>
              </a:srgbClr>
            </a:outerShdw>
          </a:effectLst>
        </p:spPr>
      </p:sp>
      <p:sp>
        <p:nvSpPr>
          <p:cNvPr id="12" name="Text 9"/>
          <p:cNvSpPr/>
          <p:nvPr/>
        </p:nvSpPr>
        <p:spPr>
          <a:xfrm>
            <a:off x="6478369" y="4144447"/>
            <a:ext cx="192524" cy="343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700" b="1" dirty="0">
                <a:solidFill>
                  <a:srgbClr val="27252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2</a:t>
            </a:r>
            <a:endParaRPr lang="en-US" sz="2700" dirty="0"/>
          </a:p>
        </p:txBody>
      </p:sp>
      <p:sp>
        <p:nvSpPr>
          <p:cNvPr id="13" name="Text 10"/>
          <p:cNvSpPr/>
          <p:nvPr/>
        </p:nvSpPr>
        <p:spPr>
          <a:xfrm>
            <a:off x="7771686" y="4044315"/>
            <a:ext cx="2863929" cy="3579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27252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Lemmatization</a:t>
            </a:r>
            <a:endParaRPr lang="en-US" sz="2250" dirty="0"/>
          </a:p>
        </p:txBody>
      </p:sp>
      <p:sp>
        <p:nvSpPr>
          <p:cNvPr id="14" name="Text 11"/>
          <p:cNvSpPr/>
          <p:nvPr/>
        </p:nvSpPr>
        <p:spPr>
          <a:xfrm>
            <a:off x="7771686" y="4532709"/>
            <a:ext cx="6096953" cy="696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Words are converted to their base forms, reducing variations and improving consistency in analysis.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6789003" y="6138624"/>
            <a:ext cx="761762" cy="30480"/>
          </a:xfrm>
          <a:prstGeom prst="roundRect">
            <a:avLst>
              <a:gd name="adj" fmla="val 642720"/>
            </a:avLst>
          </a:prstGeom>
          <a:solidFill>
            <a:srgbClr val="C1C3D0"/>
          </a:solidFill>
          <a:ln/>
        </p:spPr>
      </p:sp>
      <p:sp>
        <p:nvSpPr>
          <p:cNvPr id="16" name="Shape 13"/>
          <p:cNvSpPr/>
          <p:nvPr/>
        </p:nvSpPr>
        <p:spPr>
          <a:xfrm>
            <a:off x="6329779" y="5909072"/>
            <a:ext cx="489704" cy="489704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ln/>
          <a:effectLst>
            <a:outerShdw sx="100000" sy="100000" kx="0" ky="0" algn="bl" rotWithShape="0" blurRad="53340" dist="26670" dir="13500000">
              <a:srgbClr val="ffffff">
                <a:alpha val="70000"/>
              </a:srgbClr>
            </a:outerShdw>
          </a:effectLst>
        </p:spPr>
      </p:sp>
      <p:sp>
        <p:nvSpPr>
          <p:cNvPr id="17" name="Text 14"/>
          <p:cNvSpPr/>
          <p:nvPr/>
        </p:nvSpPr>
        <p:spPr>
          <a:xfrm>
            <a:off x="6481822" y="5982057"/>
            <a:ext cx="185618" cy="343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700" b="1" dirty="0">
                <a:solidFill>
                  <a:srgbClr val="27252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3</a:t>
            </a:r>
            <a:endParaRPr lang="en-US" sz="2700" dirty="0"/>
          </a:p>
        </p:txBody>
      </p:sp>
      <p:sp>
        <p:nvSpPr>
          <p:cNvPr id="18" name="Text 15"/>
          <p:cNvSpPr/>
          <p:nvPr/>
        </p:nvSpPr>
        <p:spPr>
          <a:xfrm>
            <a:off x="7771686" y="5881926"/>
            <a:ext cx="2874407" cy="3579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27252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Lowercase Conversion</a:t>
            </a:r>
            <a:endParaRPr lang="en-US" sz="2250" dirty="0"/>
          </a:p>
        </p:txBody>
      </p:sp>
      <p:sp>
        <p:nvSpPr>
          <p:cNvPr id="19" name="Text 16"/>
          <p:cNvSpPr/>
          <p:nvPr/>
        </p:nvSpPr>
        <p:spPr>
          <a:xfrm>
            <a:off x="7771686" y="6370320"/>
            <a:ext cx="6096953" cy="1044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All text is converted to lowercase to ensure uniformity and avoid variations in capitalization affecting sentiment analysis.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712589"/>
            <a:ext cx="6497003" cy="812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350"/>
              </a:lnSpc>
              <a:buNone/>
            </a:pPr>
            <a:r>
              <a:rPr lang="en-US" sz="5100" b="1" dirty="0">
                <a:solidFill>
                  <a:srgbClr val="7068F4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Label Encoding</a:t>
            </a:r>
            <a:endParaRPr lang="en-US" sz="5100" dirty="0"/>
          </a:p>
        </p:txBody>
      </p:sp>
      <p:sp>
        <p:nvSpPr>
          <p:cNvPr id="4" name="Shape 1"/>
          <p:cNvSpPr/>
          <p:nvPr/>
        </p:nvSpPr>
        <p:spPr>
          <a:xfrm>
            <a:off x="6350437" y="1894999"/>
            <a:ext cx="7415927" cy="5621893"/>
          </a:xfrm>
          <a:prstGeom prst="roundRect">
            <a:avLst>
              <a:gd name="adj" fmla="val 3952"/>
            </a:avLst>
          </a:prstGeom>
          <a:noFill/>
          <a:ln w="1524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365677" y="1910239"/>
            <a:ext cx="7384613" cy="7065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613327" y="2065973"/>
            <a:ext cx="196381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Sentiment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9078397" y="2065973"/>
            <a:ext cx="196000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Label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11539657" y="2065973"/>
            <a:ext cx="196381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Description</a:t>
            </a:r>
            <a:endParaRPr lang="en-US" sz="1900" dirty="0"/>
          </a:p>
        </p:txBody>
      </p:sp>
      <p:sp>
        <p:nvSpPr>
          <p:cNvPr id="9" name="Shape 6"/>
          <p:cNvSpPr/>
          <p:nvPr/>
        </p:nvSpPr>
        <p:spPr>
          <a:xfrm>
            <a:off x="6365677" y="2616756"/>
            <a:ext cx="7384613" cy="149661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6613327" y="2772489"/>
            <a:ext cx="196381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Positive</a:t>
            </a:r>
            <a:endParaRPr lang="en-US" sz="1900" dirty="0"/>
          </a:p>
        </p:txBody>
      </p:sp>
      <p:sp>
        <p:nvSpPr>
          <p:cNvPr id="11" name="Text 8"/>
          <p:cNvSpPr/>
          <p:nvPr/>
        </p:nvSpPr>
        <p:spPr>
          <a:xfrm>
            <a:off x="9078397" y="2772489"/>
            <a:ext cx="196000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11539657" y="2772489"/>
            <a:ext cx="196381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Expressing happiness, joy, or approval.</a:t>
            </a:r>
            <a:endParaRPr lang="en-US" sz="1900" dirty="0"/>
          </a:p>
        </p:txBody>
      </p:sp>
      <p:sp>
        <p:nvSpPr>
          <p:cNvPr id="13" name="Shape 10"/>
          <p:cNvSpPr/>
          <p:nvPr/>
        </p:nvSpPr>
        <p:spPr>
          <a:xfrm>
            <a:off x="6365677" y="4113371"/>
            <a:ext cx="7384613" cy="189166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6613327" y="4269105"/>
            <a:ext cx="196381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Neutral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9078397" y="4269105"/>
            <a:ext cx="196000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0</a:t>
            </a:r>
            <a:endParaRPr lang="en-US" sz="1900" dirty="0"/>
          </a:p>
        </p:txBody>
      </p:sp>
      <p:sp>
        <p:nvSpPr>
          <p:cNvPr id="16" name="Text 13"/>
          <p:cNvSpPr/>
          <p:nvPr/>
        </p:nvSpPr>
        <p:spPr>
          <a:xfrm>
            <a:off x="11539657" y="4269105"/>
            <a:ext cx="1963817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Expressing neither positive nor negative sentiment.</a:t>
            </a:r>
            <a:endParaRPr lang="en-US" sz="1900" dirty="0"/>
          </a:p>
        </p:txBody>
      </p:sp>
      <p:sp>
        <p:nvSpPr>
          <p:cNvPr id="17" name="Shape 14"/>
          <p:cNvSpPr/>
          <p:nvPr/>
        </p:nvSpPr>
        <p:spPr>
          <a:xfrm>
            <a:off x="6365677" y="6005036"/>
            <a:ext cx="7384613" cy="149661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6613327" y="6160770"/>
            <a:ext cx="196381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Negative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9078397" y="6160770"/>
            <a:ext cx="196000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-1</a:t>
            </a:r>
            <a:endParaRPr lang="en-US" sz="1900" dirty="0"/>
          </a:p>
        </p:txBody>
      </p:sp>
      <p:sp>
        <p:nvSpPr>
          <p:cNvPr id="20" name="Text 17"/>
          <p:cNvSpPr/>
          <p:nvPr/>
        </p:nvSpPr>
        <p:spPr>
          <a:xfrm>
            <a:off x="11539657" y="6160770"/>
            <a:ext cx="196381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Expressing sadness, anger, or disapproval.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161812"/>
            <a:ext cx="6497003" cy="812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350"/>
              </a:lnSpc>
              <a:buNone/>
            </a:pPr>
            <a:r>
              <a:rPr lang="en-US" sz="5100" b="1" dirty="0">
                <a:solidFill>
                  <a:srgbClr val="7068F4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Feature Extraction</a:t>
            </a:r>
            <a:endParaRPr lang="en-US" sz="5100" dirty="0"/>
          </a:p>
        </p:txBody>
      </p:sp>
      <p:sp>
        <p:nvSpPr>
          <p:cNvPr id="4" name="Shape 1"/>
          <p:cNvSpPr/>
          <p:nvPr/>
        </p:nvSpPr>
        <p:spPr>
          <a:xfrm>
            <a:off x="864037" y="2344222"/>
            <a:ext cx="7415927" cy="1837849"/>
          </a:xfrm>
          <a:prstGeom prst="roundRect">
            <a:avLst>
              <a:gd name="adj" fmla="val 12090"/>
            </a:avLst>
          </a:prstGeom>
          <a:solidFill>
            <a:srgbClr val="EEEFF5"/>
          </a:solidFill>
          <a:ln/>
          <a:effectLst>
            <a:outerShdw sx="100000" sy="100000" kx="0" ky="0" algn="bl" rotWithShape="0" blurRad="60960" dist="30480" dir="13500000">
              <a:srgbClr val="ffffff">
                <a:alpha val="7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1110853" y="2591038"/>
            <a:ext cx="3248501" cy="406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50"/>
              </a:lnSpc>
              <a:buNone/>
            </a:pPr>
            <a:r>
              <a:rPr lang="en-US" sz="2550" b="1" dirty="0">
                <a:solidFill>
                  <a:srgbClr val="27252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Bag of Words (BoW)</a:t>
            </a:r>
            <a:endParaRPr lang="en-US" sz="2550" dirty="0"/>
          </a:p>
        </p:txBody>
      </p:sp>
      <p:sp>
        <p:nvSpPr>
          <p:cNvPr id="6" name="Text 3"/>
          <p:cNvSpPr/>
          <p:nvPr/>
        </p:nvSpPr>
        <p:spPr>
          <a:xfrm>
            <a:off x="1110853" y="3145155"/>
            <a:ext cx="692229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This technique represents text data as a vector of word counts, ignoring word order.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864037" y="4428887"/>
            <a:ext cx="7415927" cy="2638901"/>
          </a:xfrm>
          <a:prstGeom prst="roundRect">
            <a:avLst>
              <a:gd name="adj" fmla="val 8420"/>
            </a:avLst>
          </a:prstGeom>
          <a:solidFill>
            <a:srgbClr val="EEEFF5"/>
          </a:solidFill>
          <a:ln/>
          <a:effectLst>
            <a:outerShdw sx="100000" sy="100000" kx="0" ky="0" algn="bl" rotWithShape="0" blurRad="60960" dist="30480" dir="13500000">
              <a:srgbClr val="ffffff">
                <a:alpha val="7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1110853" y="4675703"/>
            <a:ext cx="6922294" cy="8120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50"/>
              </a:lnSpc>
              <a:buNone/>
            </a:pPr>
            <a:r>
              <a:rPr lang="en-US" sz="2550" b="1" dirty="0">
                <a:solidFill>
                  <a:srgbClr val="27252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TF-IDF (Term Frequency-Inverse Document Frequency)</a:t>
            </a:r>
            <a:endParaRPr lang="en-US" sz="2550" dirty="0"/>
          </a:p>
        </p:txBody>
      </p:sp>
      <p:sp>
        <p:nvSpPr>
          <p:cNvPr id="9" name="Text 6"/>
          <p:cNvSpPr/>
          <p:nvPr/>
        </p:nvSpPr>
        <p:spPr>
          <a:xfrm>
            <a:off x="1110853" y="5635823"/>
            <a:ext cx="6922294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This technique assigns weights to words based on their frequency in the document and the corpus, giving more importance to rare words.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975009"/>
            <a:ext cx="6497003" cy="812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350"/>
              </a:lnSpc>
              <a:buNone/>
            </a:pPr>
            <a:r>
              <a:rPr lang="en-US" sz="5100" b="1" dirty="0">
                <a:solidFill>
                  <a:srgbClr val="7068F4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Model Building</a:t>
            </a:r>
            <a:endParaRPr lang="en-US" sz="5100" dirty="0"/>
          </a:p>
        </p:txBody>
      </p:sp>
      <p:sp>
        <p:nvSpPr>
          <p:cNvPr id="3" name="Text 1"/>
          <p:cNvSpPr/>
          <p:nvPr/>
        </p:nvSpPr>
        <p:spPr>
          <a:xfrm>
            <a:off x="864037" y="3404235"/>
            <a:ext cx="3248501" cy="406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50"/>
              </a:lnSpc>
              <a:buNone/>
            </a:pPr>
            <a:r>
              <a:rPr lang="en-US" sz="2550" b="1" dirty="0">
                <a:solidFill>
                  <a:srgbClr val="7068F4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Logistic Regression</a:t>
            </a:r>
            <a:endParaRPr lang="en-US" sz="2550" dirty="0"/>
          </a:p>
        </p:txBody>
      </p:sp>
      <p:sp>
        <p:nvSpPr>
          <p:cNvPr id="4" name="Text 2"/>
          <p:cNvSpPr/>
          <p:nvPr/>
        </p:nvSpPr>
        <p:spPr>
          <a:xfrm>
            <a:off x="864037" y="4057055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 linear model that predicts the probability of a tweet belonging to a specific sentiment class.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3404235"/>
            <a:ext cx="3248501" cy="406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50"/>
              </a:lnSpc>
              <a:buNone/>
            </a:pPr>
            <a:r>
              <a:rPr lang="en-US" sz="2550" b="1" dirty="0">
                <a:solidFill>
                  <a:srgbClr val="7068F4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Naive Bayes</a:t>
            </a:r>
            <a:endParaRPr lang="en-US" sz="2550" dirty="0"/>
          </a:p>
        </p:txBody>
      </p:sp>
      <p:sp>
        <p:nvSpPr>
          <p:cNvPr id="6" name="Text 4"/>
          <p:cNvSpPr/>
          <p:nvPr/>
        </p:nvSpPr>
        <p:spPr>
          <a:xfrm>
            <a:off x="5372695" y="4057055"/>
            <a:ext cx="3898821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 probabilistic model that uses Bayes' theorem to classify tweets based on the likelihood of words appearing in each sentiment class.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404235"/>
            <a:ext cx="3248501" cy="406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50"/>
              </a:lnSpc>
              <a:buNone/>
            </a:pPr>
            <a:r>
              <a:rPr lang="en-US" sz="2550" b="1" dirty="0">
                <a:solidFill>
                  <a:srgbClr val="7068F4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Random Forest</a:t>
            </a:r>
            <a:endParaRPr lang="en-US" sz="2550" dirty="0"/>
          </a:p>
        </p:txBody>
      </p:sp>
      <p:sp>
        <p:nvSpPr>
          <p:cNvPr id="8" name="Text 6"/>
          <p:cNvSpPr/>
          <p:nvPr/>
        </p:nvSpPr>
        <p:spPr>
          <a:xfrm>
            <a:off x="9881354" y="4057055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An ensemble learning method that combines multiple decision trees to improve prediction accuracy.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166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2837" y="3454598"/>
            <a:ext cx="5961578" cy="7450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7068F4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Model Training</a:t>
            </a:r>
            <a:endParaRPr lang="en-US" sz="46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837" y="4539496"/>
            <a:ext cx="6522363" cy="90606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19294" y="5785366"/>
            <a:ext cx="2980730" cy="3726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Data Splitting</a:t>
            </a:r>
            <a:endParaRPr lang="en-US" sz="2300" dirty="0"/>
          </a:p>
        </p:txBody>
      </p:sp>
      <p:sp>
        <p:nvSpPr>
          <p:cNvPr id="6" name="Text 2"/>
          <p:cNvSpPr/>
          <p:nvPr/>
        </p:nvSpPr>
        <p:spPr>
          <a:xfrm>
            <a:off x="1019294" y="6293882"/>
            <a:ext cx="6069449" cy="7248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dataset is split into training and test sets, with 80% of the data used for training and 20% for testing.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4539496"/>
            <a:ext cx="6522363" cy="90606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541657" y="5785366"/>
            <a:ext cx="2980730" cy="3726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Model Training</a:t>
            </a:r>
            <a:endParaRPr lang="en-US" sz="2300" dirty="0"/>
          </a:p>
        </p:txBody>
      </p:sp>
      <p:sp>
        <p:nvSpPr>
          <p:cNvPr id="9" name="Text 4"/>
          <p:cNvSpPr/>
          <p:nvPr/>
        </p:nvSpPr>
        <p:spPr>
          <a:xfrm>
            <a:off x="7541657" y="6293882"/>
            <a:ext cx="6069449" cy="1087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chosen machine learning algorithm is trained using the extracted features and sentiment labels from the training set.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149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8194" y="3435787"/>
            <a:ext cx="5926336" cy="7408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00"/>
              </a:lnSpc>
              <a:buNone/>
            </a:pPr>
            <a:r>
              <a:rPr lang="en-US" sz="4650" b="1" dirty="0">
                <a:solidFill>
                  <a:srgbClr val="7068F4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Model Evaluation</a:t>
            </a:r>
            <a:endParaRPr lang="en-US" sz="46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194" y="4514374"/>
            <a:ext cx="562928" cy="56292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88194" y="5302448"/>
            <a:ext cx="2963108" cy="3704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Accuracy</a:t>
            </a:r>
            <a:endParaRPr lang="en-US" sz="2300" dirty="0"/>
          </a:p>
        </p:txBody>
      </p:sp>
      <p:sp>
        <p:nvSpPr>
          <p:cNvPr id="6" name="Text 2"/>
          <p:cNvSpPr/>
          <p:nvPr/>
        </p:nvSpPr>
        <p:spPr>
          <a:xfrm>
            <a:off x="788194" y="5807869"/>
            <a:ext cx="3010138" cy="720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percentage of correctly classified tweets.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6112" y="4514374"/>
            <a:ext cx="562928" cy="56292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136112" y="5302448"/>
            <a:ext cx="2963108" cy="3704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Precision</a:t>
            </a:r>
            <a:endParaRPr lang="en-US" sz="2300" dirty="0"/>
          </a:p>
        </p:txBody>
      </p:sp>
      <p:sp>
        <p:nvSpPr>
          <p:cNvPr id="9" name="Text 4"/>
          <p:cNvSpPr/>
          <p:nvPr/>
        </p:nvSpPr>
        <p:spPr>
          <a:xfrm>
            <a:off x="4136112" y="5807869"/>
            <a:ext cx="3010138" cy="14406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proportion of correctly predicted positive tweets out of all tweets predicted as positive.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4031" y="4514374"/>
            <a:ext cx="562928" cy="56292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84031" y="5302448"/>
            <a:ext cx="2963108" cy="3704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Recall</a:t>
            </a:r>
            <a:endParaRPr lang="en-US" sz="2300" dirty="0"/>
          </a:p>
        </p:txBody>
      </p:sp>
      <p:sp>
        <p:nvSpPr>
          <p:cNvPr id="12" name="Text 6"/>
          <p:cNvSpPr/>
          <p:nvPr/>
        </p:nvSpPr>
        <p:spPr>
          <a:xfrm>
            <a:off x="7484031" y="5807869"/>
            <a:ext cx="3010138" cy="14406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proportion of correctly predicted positive tweets out of all actual positive tweets.</a:t>
            </a:r>
            <a:endParaRPr lang="en-US" sz="17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31949" y="4514374"/>
            <a:ext cx="562928" cy="562927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831949" y="5302448"/>
            <a:ext cx="2963108" cy="3704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F1-Score</a:t>
            </a:r>
            <a:endParaRPr lang="en-US" sz="2300" dirty="0"/>
          </a:p>
        </p:txBody>
      </p:sp>
      <p:sp>
        <p:nvSpPr>
          <p:cNvPr id="15" name="Text 8"/>
          <p:cNvSpPr/>
          <p:nvPr/>
        </p:nvSpPr>
        <p:spPr>
          <a:xfrm>
            <a:off x="10831949" y="5807869"/>
            <a:ext cx="3010257" cy="18008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harmonic mean of precision and recall, providing a balanced measure of model performance.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383268"/>
            <a:ext cx="6922294" cy="812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350"/>
              </a:lnSpc>
              <a:buNone/>
            </a:pPr>
            <a:r>
              <a:rPr lang="en-US" sz="5100" b="1" dirty="0">
                <a:solidFill>
                  <a:srgbClr val="7068F4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Tuning and Optimization</a:t>
            </a:r>
            <a:endParaRPr lang="en-US" sz="5100" dirty="0"/>
          </a:p>
        </p:txBody>
      </p:sp>
      <p:sp>
        <p:nvSpPr>
          <p:cNvPr id="4" name="Shape 1"/>
          <p:cNvSpPr/>
          <p:nvPr/>
        </p:nvSpPr>
        <p:spPr>
          <a:xfrm>
            <a:off x="6350437" y="2843332"/>
            <a:ext cx="555427" cy="555427"/>
          </a:xfrm>
          <a:prstGeom prst="roundRect">
            <a:avLst>
              <a:gd name="adj" fmla="val 40005"/>
            </a:avLst>
          </a:prstGeom>
          <a:solidFill>
            <a:srgbClr val="EEEFF5"/>
          </a:solidFill>
          <a:ln/>
          <a:effectLst>
            <a:outerShdw sx="100000" sy="100000" kx="0" ky="0" algn="bl" rotWithShape="0" blurRad="60960" dist="30480" dir="13500000">
              <a:srgbClr val="ffffff">
                <a:alpha val="7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6559153" y="2926080"/>
            <a:ext cx="137993" cy="389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50"/>
              </a:lnSpc>
              <a:buNone/>
            </a:pPr>
            <a:r>
              <a:rPr lang="en-US" sz="3050" b="1" dirty="0">
                <a:solidFill>
                  <a:srgbClr val="27252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1</a:t>
            </a:r>
            <a:endParaRPr lang="en-US" sz="3050" dirty="0"/>
          </a:p>
        </p:txBody>
      </p:sp>
      <p:sp>
        <p:nvSpPr>
          <p:cNvPr id="6" name="Text 3"/>
          <p:cNvSpPr/>
          <p:nvPr/>
        </p:nvSpPr>
        <p:spPr>
          <a:xfrm>
            <a:off x="7152680" y="2843332"/>
            <a:ext cx="3248501" cy="406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50"/>
              </a:lnSpc>
              <a:buNone/>
            </a:pPr>
            <a:r>
              <a:rPr lang="en-US" sz="2550" b="1" dirty="0">
                <a:solidFill>
                  <a:srgbClr val="27252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Cross-Validation</a:t>
            </a:r>
            <a:endParaRPr lang="en-US" sz="2550" dirty="0"/>
          </a:p>
        </p:txBody>
      </p:sp>
      <p:sp>
        <p:nvSpPr>
          <p:cNvPr id="7" name="Text 4"/>
          <p:cNvSpPr/>
          <p:nvPr/>
        </p:nvSpPr>
        <p:spPr>
          <a:xfrm>
            <a:off x="7152680" y="3397448"/>
            <a:ext cx="6613684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This technique involves splitting the training data into multiple folds and training the model on different combinations of folds to assess its performance.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6350437" y="5502116"/>
            <a:ext cx="555427" cy="555427"/>
          </a:xfrm>
          <a:prstGeom prst="roundRect">
            <a:avLst>
              <a:gd name="adj" fmla="val 40005"/>
            </a:avLst>
          </a:prstGeom>
          <a:solidFill>
            <a:srgbClr val="EEEFF5"/>
          </a:solidFill>
          <a:ln/>
          <a:effectLst>
            <a:outerShdw sx="100000" sy="100000" kx="0" ky="0" algn="bl" rotWithShape="0" blurRad="60960" dist="30480" dir="13500000">
              <a:srgbClr val="ffffff">
                <a:alpha val="70000"/>
              </a:srgbClr>
            </a:outerShdw>
          </a:effectLst>
        </p:spPr>
      </p:sp>
      <p:sp>
        <p:nvSpPr>
          <p:cNvPr id="9" name="Text 6"/>
          <p:cNvSpPr/>
          <p:nvPr/>
        </p:nvSpPr>
        <p:spPr>
          <a:xfrm>
            <a:off x="6519029" y="5584865"/>
            <a:ext cx="218242" cy="389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50"/>
              </a:lnSpc>
              <a:buNone/>
            </a:pPr>
            <a:r>
              <a:rPr lang="en-US" sz="3050" b="1" dirty="0">
                <a:solidFill>
                  <a:srgbClr val="27252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2</a:t>
            </a:r>
            <a:endParaRPr lang="en-US" sz="3050" dirty="0"/>
          </a:p>
        </p:txBody>
      </p:sp>
      <p:sp>
        <p:nvSpPr>
          <p:cNvPr id="10" name="Text 7"/>
          <p:cNvSpPr/>
          <p:nvPr/>
        </p:nvSpPr>
        <p:spPr>
          <a:xfrm>
            <a:off x="7152680" y="5502116"/>
            <a:ext cx="3404949" cy="406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50"/>
              </a:lnSpc>
              <a:buNone/>
            </a:pPr>
            <a:r>
              <a:rPr lang="en-US" sz="2550" b="1" dirty="0">
                <a:solidFill>
                  <a:srgbClr val="272525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Hyperparameter Tuning</a:t>
            </a:r>
            <a:endParaRPr lang="en-US" sz="2550" dirty="0"/>
          </a:p>
        </p:txBody>
      </p:sp>
      <p:sp>
        <p:nvSpPr>
          <p:cNvPr id="11" name="Text 8"/>
          <p:cNvSpPr/>
          <p:nvPr/>
        </p:nvSpPr>
        <p:spPr>
          <a:xfrm>
            <a:off x="7152680" y="6056233"/>
            <a:ext cx="661368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This involves adjusting the model's parameters to optimize its performance on the training data.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2024-09-27T16:46:38Z</dcterms:created>
  <dcterms:modified xsi:type="dcterms:W3CDTF">2024-09-27T16:46:38Z</dcterms:modified>
</cp:coreProperties>
</file>